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8" r:id="rId3"/>
    <p:sldId id="296" r:id="rId4"/>
    <p:sldId id="298" r:id="rId5"/>
    <p:sldId id="324" r:id="rId6"/>
    <p:sldId id="326" r:id="rId7"/>
    <p:sldId id="327" r:id="rId8"/>
    <p:sldId id="328" r:id="rId9"/>
    <p:sldId id="329" r:id="rId10"/>
    <p:sldId id="355" r:id="rId11"/>
    <p:sldId id="356" r:id="rId12"/>
    <p:sldId id="357" r:id="rId13"/>
    <p:sldId id="331" r:id="rId14"/>
    <p:sldId id="358" r:id="rId15"/>
    <p:sldId id="359" r:id="rId16"/>
    <p:sldId id="332" r:id="rId17"/>
    <p:sldId id="335" r:id="rId18"/>
    <p:sldId id="333" r:id="rId19"/>
    <p:sldId id="336" r:id="rId20"/>
    <p:sldId id="334" r:id="rId21"/>
    <p:sldId id="337" r:id="rId22"/>
    <p:sldId id="338" r:id="rId23"/>
    <p:sldId id="339" r:id="rId24"/>
    <p:sldId id="340" r:id="rId25"/>
    <p:sldId id="344" r:id="rId26"/>
    <p:sldId id="342" r:id="rId27"/>
    <p:sldId id="343" r:id="rId28"/>
    <p:sldId id="360" r:id="rId29"/>
    <p:sldId id="345" r:id="rId30"/>
    <p:sldId id="346" r:id="rId31"/>
    <p:sldId id="347" r:id="rId32"/>
    <p:sldId id="348" r:id="rId33"/>
    <p:sldId id="351" r:id="rId34"/>
    <p:sldId id="352" r:id="rId35"/>
    <p:sldId id="349" r:id="rId36"/>
    <p:sldId id="361" r:id="rId37"/>
    <p:sldId id="350" r:id="rId38"/>
    <p:sldId id="362" r:id="rId39"/>
    <p:sldId id="364" r:id="rId40"/>
    <p:sldId id="302" r:id="rId41"/>
    <p:sldId id="363" r:id="rId42"/>
    <p:sldId id="321" r:id="rId43"/>
    <p:sldId id="303" r:id="rId44"/>
    <p:sldId id="27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21" d="100"/>
          <a:sy n="121" d="100"/>
        </p:scale>
        <p:origin x="32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89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34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9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5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0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51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64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83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15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5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77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06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50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5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24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20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4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31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59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0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4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08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66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7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12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1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24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6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8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8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0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A5FD0-2119-4A10-8B4D-EBAB328FC274}" type="datetime1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FAEEA-827C-466A-9A68-EA17911E8D27}" type="datetime1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4E4-6D20-4FD6-B0AE-3DDCDCDFCC07}" type="datetime1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C619-C4A5-4A2B-BC7D-BBA09EDB0132}" type="datetime1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5CF50-B101-4E20-BBEA-B29CD393B58D}" type="datetime1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D4E7-A347-4D01-967B-D160F3D942A8}" type="datetime1">
              <a:rPr lang="en-US" smtClean="0"/>
              <a:t>12/22/2018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FE1D-8651-401E-8BCD-ECAA816FC84E}" type="datetime1">
              <a:rPr lang="en-US" smtClean="0"/>
              <a:t>12/22/2018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E9A89-F8A9-4263-96A2-A1F83BC480D6}" type="datetime1">
              <a:rPr lang="en-US" smtClean="0"/>
              <a:t>12/22/2018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24128-18A8-49D9-85B3-32E7ED59F44B}" type="datetime1">
              <a:rPr lang="en-US" smtClean="0"/>
              <a:t>12/22/2018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9C7-75E5-4A74-989B-1F52CEBBAF15}" type="datetime1">
              <a:rPr lang="en-US" smtClean="0"/>
              <a:t>12/22/2018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C4287-C8B6-412D-AE3A-F99CB67F4B25}" type="datetime1">
              <a:rPr lang="en-US" smtClean="0"/>
              <a:t>12/22/2018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DC4D1-318E-47FF-B0FB-0F59AF2D1ACA}" type="datetime1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3.png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.png"/><Relationship Id="rId4" Type="http://schemas.openxmlformats.org/officeDocument/2006/relationships/image" Target="../media/image6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80.jpe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Supervision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Committee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26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.12.2018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Steady-state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transient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Resim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6299" r="8607" b="2352"/>
          <a:stretch/>
        </p:blipFill>
        <p:spPr bwMode="auto">
          <a:xfrm>
            <a:off x="1131350" y="3927218"/>
            <a:ext cx="2200697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Resim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6266" r="7392" b="1218"/>
          <a:stretch/>
        </p:blipFill>
        <p:spPr bwMode="auto">
          <a:xfrm>
            <a:off x="3809587" y="3895826"/>
            <a:ext cx="2263966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Resim 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t="6914" r="8521" b="3320"/>
          <a:stretch/>
        </p:blipFill>
        <p:spPr bwMode="auto">
          <a:xfrm>
            <a:off x="6483770" y="3836059"/>
            <a:ext cx="2224552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20" y="1008826"/>
            <a:ext cx="3673366" cy="291839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11122" y="6452350"/>
            <a:ext cx="2450793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Forward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04436" y="6438364"/>
            <a:ext cx="2442538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Reverse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02912" y="6361190"/>
            <a:ext cx="2215054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Temperature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31" r="6374"/>
          <a:stretch/>
        </p:blipFill>
        <p:spPr bwMode="auto">
          <a:xfrm>
            <a:off x="4246597" y="1239745"/>
            <a:ext cx="2237173" cy="2121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1511" r="7833"/>
          <a:stretch/>
        </p:blipFill>
        <p:spPr bwMode="auto">
          <a:xfrm>
            <a:off x="6729666" y="1179092"/>
            <a:ext cx="2261933" cy="21467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5410308" y="3301560"/>
            <a:ext cx="261060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Capacitance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4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witching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8" name="Resim 4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" t="6956" r="7088"/>
          <a:stretch/>
        </p:blipFill>
        <p:spPr bwMode="auto">
          <a:xfrm>
            <a:off x="1036489" y="1133636"/>
            <a:ext cx="3146967" cy="27259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Resim 4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6959" r="7492"/>
          <a:stretch/>
        </p:blipFill>
        <p:spPr bwMode="auto">
          <a:xfrm>
            <a:off x="4428033" y="1170893"/>
            <a:ext cx="3119993" cy="2688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Resim 4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" t="7299" r="7354"/>
          <a:stretch/>
        </p:blipFill>
        <p:spPr bwMode="auto">
          <a:xfrm>
            <a:off x="1036489" y="3859590"/>
            <a:ext cx="3146967" cy="28850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Resim 4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" t="5957" r="7496"/>
          <a:stretch/>
        </p:blipFill>
        <p:spPr bwMode="auto">
          <a:xfrm>
            <a:off x="4483212" y="3890433"/>
            <a:ext cx="3119993" cy="28234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41890" y="1939593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</a:t>
            </a: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-on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1890" y="4772131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Bottom</a:t>
            </a:r>
            <a:endParaRPr lang="tr-TR" sz="14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turn-off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96199" y="1934453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turn-off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96199" y="4772131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Bottom</a:t>
            </a:r>
            <a:endParaRPr lang="tr-TR" sz="14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</a:t>
            </a: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-on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7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2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4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effects</a:t>
            </a:r>
            <a:endParaRPr lang="tr-TR" sz="24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Resim 6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4661" r="8435"/>
          <a:stretch/>
        </p:blipFill>
        <p:spPr bwMode="auto">
          <a:xfrm>
            <a:off x="812438" y="1139727"/>
            <a:ext cx="3291145" cy="2421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101567" y="3464589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Temperature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Resim 7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4945" r="8802"/>
          <a:stretch/>
        </p:blipFill>
        <p:spPr bwMode="auto">
          <a:xfrm>
            <a:off x="4769069" y="1155149"/>
            <a:ext cx="3058511" cy="24323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974630" y="3524627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Resim 7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" t="4589" r="7511"/>
          <a:stretch/>
        </p:blipFill>
        <p:spPr bwMode="auto">
          <a:xfrm>
            <a:off x="812438" y="3876680"/>
            <a:ext cx="3291145" cy="26487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038509" y="6457694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aseline="-25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G-on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Resim 7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6445" r="6593"/>
          <a:stretch/>
        </p:blipFill>
        <p:spPr bwMode="auto">
          <a:xfrm>
            <a:off x="4690241" y="3876680"/>
            <a:ext cx="3137339" cy="25777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001610" y="6438522"/>
            <a:ext cx="259342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aseline="-25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G-</a:t>
            </a:r>
            <a:r>
              <a:rPr lang="tr-TR" sz="1600" baseline="-25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off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3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procedure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numerical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52018"/>
              </p:ext>
            </p:extLst>
          </p:nvPr>
        </p:nvGraphicFramePr>
        <p:xfrm>
          <a:off x="263979" y="1209648"/>
          <a:ext cx="5811000" cy="251117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468263">
                  <a:extLst>
                    <a:ext uri="{9D8B030D-6E8A-4147-A177-3AD203B41FA5}">
                      <a16:colId xmlns:a16="http://schemas.microsoft.com/office/drawing/2014/main" val="3794667544"/>
                    </a:ext>
                  </a:extLst>
                </a:gridCol>
                <a:gridCol w="1342737">
                  <a:extLst>
                    <a:ext uri="{9D8B030D-6E8A-4147-A177-3AD203B41FA5}">
                      <a16:colId xmlns:a16="http://schemas.microsoft.com/office/drawing/2014/main" val="3424722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87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Induced voltage per phase per module, E</a:t>
                      </a:r>
                      <a:r>
                        <a:rPr lang="en-US" sz="1800" baseline="-25000" dirty="0">
                          <a:effectLst/>
                        </a:rPr>
                        <a:t>ph-m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78 V</a:t>
                      </a:r>
                      <a:r>
                        <a:rPr lang="en-US" sz="1800" baseline="-25000">
                          <a:effectLst/>
                        </a:rPr>
                        <a:t>rms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2575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Line current per phase per module, I</a:t>
                      </a:r>
                      <a:r>
                        <a:rPr lang="en-US" sz="1800" baseline="-25000" dirty="0">
                          <a:effectLst/>
                        </a:rPr>
                        <a:t>ph-m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10 A</a:t>
                      </a:r>
                      <a:r>
                        <a:rPr lang="en-US" sz="1800" baseline="-25000">
                          <a:effectLst/>
                        </a:rPr>
                        <a:t>rms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7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torque, T</a:t>
                      </a:r>
                      <a:r>
                        <a:rPr lang="en-US" sz="1800" baseline="-25000" dirty="0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127 Nm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7175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Fill factor, k</a:t>
                      </a:r>
                      <a:r>
                        <a:rPr lang="en-US" sz="1800" baseline="-25000" dirty="0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38 %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2868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Current density, J</a:t>
                      </a:r>
                      <a:r>
                        <a:rPr lang="en-US" sz="1800" baseline="-25000" dirty="0">
                          <a:effectLst/>
                        </a:rPr>
                        <a:t>rms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3.8 A/mm</a:t>
                      </a:r>
                      <a:r>
                        <a:rPr lang="en-US" sz="1800" baseline="300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745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Copper loss, </a:t>
                      </a:r>
                      <a:r>
                        <a:rPr lang="en-US" sz="1800" dirty="0" err="1">
                          <a:effectLst/>
                        </a:rPr>
                        <a:t>P</a:t>
                      </a:r>
                      <a:r>
                        <a:rPr lang="en-US" sz="1800" baseline="-25000" dirty="0" err="1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229 W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2421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Core loss, </a:t>
                      </a:r>
                      <a:r>
                        <a:rPr lang="en-US" sz="1800" dirty="0" err="1">
                          <a:effectLst/>
                        </a:rPr>
                        <a:t>P</a:t>
                      </a:r>
                      <a:r>
                        <a:rPr lang="en-US" sz="1800" baseline="-25000" dirty="0" err="1">
                          <a:effectLst/>
                        </a:rPr>
                        <a:t>core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96 W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152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efficiency, </a:t>
                      </a:r>
                      <a:r>
                        <a:rPr lang="en-US" sz="1800" dirty="0" err="1">
                          <a:effectLst/>
                        </a:rPr>
                        <a:t>η</a:t>
                      </a:r>
                      <a:r>
                        <a:rPr lang="en-US" sz="1800" baseline="-25000" dirty="0" err="1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95.9 %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407476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659722"/>
              </p:ext>
            </p:extLst>
          </p:nvPr>
        </p:nvGraphicFramePr>
        <p:xfrm>
          <a:off x="-1" y="3966009"/>
          <a:ext cx="3127235" cy="1867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Visio" r:id="rId4" imgW="1904971" imgH="1133325" progId="Visio.Drawing.15">
                  <p:embed/>
                </p:oleObj>
              </mc:Choice>
              <mc:Fallback>
                <p:oleObj name="Visio" r:id="rId4" imgW="1904971" imgH="11333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3966009"/>
                        <a:ext cx="3127235" cy="18672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597960"/>
              </p:ext>
            </p:extLst>
          </p:nvPr>
        </p:nvGraphicFramePr>
        <p:xfrm>
          <a:off x="3489841" y="3966009"/>
          <a:ext cx="2020613" cy="1908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Visio" r:id="rId6" imgW="3705338" imgH="3514784" progId="Visio.Drawing.15">
                  <p:embed/>
                </p:oleObj>
              </mc:Choice>
              <mc:Fallback>
                <p:oleObj name="Visio" r:id="rId6" imgW="3705338" imgH="351478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841" y="3966009"/>
                        <a:ext cx="2020613" cy="19083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642836"/>
              </p:ext>
            </p:extLst>
          </p:nvPr>
        </p:nvGraphicFramePr>
        <p:xfrm>
          <a:off x="6074979" y="4383029"/>
          <a:ext cx="2798527" cy="1074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Visio" r:id="rId8" imgW="2628768" imgH="1000262" progId="Visio.Drawing.15">
                  <p:embed/>
                </p:oleObj>
              </mc:Choice>
              <mc:Fallback>
                <p:oleObj name="Visio" r:id="rId8" imgW="2628768" imgH="100026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4979" y="4383029"/>
                        <a:ext cx="2798527" cy="10743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16379" y="5833241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Electromagnetic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27234" y="5817325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Slot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geometry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74979" y="5822637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shape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19645" y="1739612"/>
            <a:ext cx="2653861" cy="16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Torque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ripple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0.63 %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Cogging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torque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0.29 %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3.66 mH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This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will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in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relatively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high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short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circuit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8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FEA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64137" y="1798583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torque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8" y="3933497"/>
            <a:ext cx="5971283" cy="271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6" y="1166403"/>
            <a:ext cx="5926616" cy="262520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6235262" y="4963512"/>
            <a:ext cx="2122302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Induced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voltages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FEA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03731" y="2213041"/>
            <a:ext cx="1702676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field_B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" y="4386485"/>
            <a:ext cx="2926080" cy="240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field_B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59" y="4386485"/>
            <a:ext cx="2926080" cy="240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6402"/>
            <a:ext cx="6065519" cy="277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field_B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19" y="4423230"/>
            <a:ext cx="2926080" cy="2328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434662" y="4024492"/>
            <a:ext cx="6203731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Flux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density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distribution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Architecture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44716"/>
              </p:ext>
            </p:extLst>
          </p:nvPr>
        </p:nvGraphicFramePr>
        <p:xfrm>
          <a:off x="271635" y="1572756"/>
          <a:ext cx="8567564" cy="4248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Visio" r:id="rId4" imgW="6658096" imgH="3305182" progId="Visio.Drawing.15">
                  <p:embed/>
                </p:oleObj>
              </mc:Choice>
              <mc:Fallback>
                <p:oleObj name="Visio" r:id="rId4" imgW="6658096" imgH="330518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35" y="1572756"/>
                        <a:ext cx="8567564" cy="42483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Resi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14" y="1227137"/>
            <a:ext cx="4822372" cy="2766926"/>
          </a:xfrm>
          <a:prstGeom prst="rect">
            <a:avLst/>
          </a:prstGeom>
        </p:spPr>
      </p:pic>
      <p:pic>
        <p:nvPicPr>
          <p:cNvPr id="8" name="Resim 4"/>
          <p:cNvPicPr/>
          <p:nvPr/>
        </p:nvPicPr>
        <p:blipFill>
          <a:blip r:embed="rId4"/>
          <a:stretch>
            <a:fillRect/>
          </a:stretch>
        </p:blipFill>
        <p:spPr>
          <a:xfrm>
            <a:off x="727982" y="4111994"/>
            <a:ext cx="7787368" cy="27460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8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Kapı Sürücü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6" y="1140050"/>
            <a:ext cx="7364185" cy="141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Resim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82863"/>
            <a:ext cx="3988676" cy="3809599"/>
          </a:xfrm>
          <a:prstGeom prst="rect">
            <a:avLst/>
          </a:prstGeom>
        </p:spPr>
      </p:pic>
      <p:pic>
        <p:nvPicPr>
          <p:cNvPr id="14" name="Picture 13" descr="WhatsApp Image 2018-10-05 at 1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9" b="10944"/>
          <a:stretch>
            <a:fillRect/>
          </a:stretch>
        </p:blipFill>
        <p:spPr bwMode="auto">
          <a:xfrm>
            <a:off x="4059621" y="2882864"/>
            <a:ext cx="5084379" cy="38095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resistance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Resim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" y="1308521"/>
            <a:ext cx="3102795" cy="22198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79" y="4338524"/>
            <a:ext cx="6893566" cy="2519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281" y="1314224"/>
            <a:ext cx="5843941" cy="201803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3978" y="3477978"/>
            <a:ext cx="2689428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ANSYS/Q3D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Extractor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66774" y="3446979"/>
            <a:ext cx="5624825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map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5487" y="4001893"/>
            <a:ext cx="7052058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inductances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RMS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Master Plan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mplementation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Schematic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5777" y="1077005"/>
            <a:ext cx="5048956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supply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(Flyback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converter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6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Resi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63979" y="1413636"/>
            <a:ext cx="4940754" cy="2865956"/>
          </a:xfrm>
          <a:prstGeom prst="rect">
            <a:avLst/>
          </a:prstGeom>
        </p:spPr>
      </p:pic>
      <p:pic>
        <p:nvPicPr>
          <p:cNvPr id="8" name="Resim 1"/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4611414"/>
            <a:ext cx="5730766" cy="22465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60142" y="4364639"/>
            <a:ext cx="371185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distribution</a:t>
            </a:r>
            <a:endParaRPr lang="tr-TR" sz="16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12936" y="1567905"/>
            <a:ext cx="3831064" cy="2057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Interchangable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DC link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connections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Micro-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controller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(DSP)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circuit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JTAG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interface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Communication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interface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voltage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measurement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ADC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filters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PWM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circuits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etc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1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674427"/>
              </p:ext>
            </p:extLst>
          </p:nvPr>
        </p:nvGraphicFramePr>
        <p:xfrm>
          <a:off x="1715861" y="1242602"/>
          <a:ext cx="5712278" cy="563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" name="Visio" r:id="rId4" imgW="8096213" imgH="7934332" progId="Visio.Drawing.15">
                  <p:embed/>
                </p:oleObj>
              </mc:Choice>
              <mc:Fallback>
                <p:oleObj name="Visio" r:id="rId4" imgW="8096213" imgH="79343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5861" y="1242602"/>
                        <a:ext cx="5712278" cy="5632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3D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view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53261"/>
              </p:ext>
            </p:extLst>
          </p:nvPr>
        </p:nvGraphicFramePr>
        <p:xfrm>
          <a:off x="1692728" y="1166403"/>
          <a:ext cx="5870122" cy="5535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8" name="Bit Eşlem Resmi" r:id="rId4" imgW="8295238" imgH="7857143" progId="Paint.Picture">
                  <p:embed/>
                </p:oleObj>
              </mc:Choice>
              <mc:Fallback>
                <p:oleObj name="Bit Eşlem Resmi" r:id="rId4" imgW="8295238" imgH="7857143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728" y="1166403"/>
                        <a:ext cx="5870122" cy="5535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manufacturing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 descr="C:\Users\mesutto\AppData\Local\Microsoft\Windows\INetCache\Content.Word\WhatsApp Image 2018-10-05 at 19.03.41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 t="20898" r="14604" b="31473"/>
          <a:stretch>
            <a:fillRect/>
          </a:stretch>
        </p:blipFill>
        <p:spPr bwMode="auto">
          <a:xfrm>
            <a:off x="5869884" y="1363980"/>
            <a:ext cx="2557836" cy="256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mesutto\AppData\Local\Microsoft\Windows\INetCache\Content.Word\WhatsApp Image 2018-10-05 at 19.03.53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" t="10927" r="6174" b="21606"/>
          <a:stretch>
            <a:fillRect/>
          </a:stretch>
        </p:blipFill>
        <p:spPr bwMode="auto">
          <a:xfrm>
            <a:off x="777240" y="4218176"/>
            <a:ext cx="2316480" cy="240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WhatsApp Image 2018-10-05 at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5" t="46402" r="15767" b="34904"/>
          <a:stretch>
            <a:fillRect/>
          </a:stretch>
        </p:blipFill>
        <p:spPr bwMode="auto">
          <a:xfrm>
            <a:off x="3384573" y="5094518"/>
            <a:ext cx="1926568" cy="9017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043441"/>
              </p:ext>
            </p:extLst>
          </p:nvPr>
        </p:nvGraphicFramePr>
        <p:xfrm>
          <a:off x="0" y="982067"/>
          <a:ext cx="5225143" cy="33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Visio" r:id="rId7" imgW="5152934" imgH="3286223" progId="Visio.Drawing.15">
                  <p:embed/>
                </p:oleObj>
              </mc:Choice>
              <mc:Fallback>
                <p:oleObj name="Visio" r:id="rId7" imgW="5152934" imgH="328622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82067"/>
                        <a:ext cx="5225143" cy="3329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417" r="14375" b="7222"/>
          <a:stretch/>
        </p:blipFill>
        <p:spPr>
          <a:xfrm>
            <a:off x="5732724" y="4050447"/>
            <a:ext cx="2794055" cy="257347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umped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network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thermal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" y="1926771"/>
            <a:ext cx="3824197" cy="227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gansystems.com/wp-content/uploads/2018/01/GS66508B-gan-transistor-1030x579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20717" r="19606" b="20286"/>
          <a:stretch/>
        </p:blipFill>
        <p:spPr bwMode="auto">
          <a:xfrm>
            <a:off x="1357993" y="1140050"/>
            <a:ext cx="1368878" cy="786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401876"/>
              </p:ext>
            </p:extLst>
          </p:nvPr>
        </p:nvGraphicFramePr>
        <p:xfrm>
          <a:off x="4572000" y="1984465"/>
          <a:ext cx="4280806" cy="1777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Visio" r:id="rId6" imgW="2305130" imgH="952513" progId="Visio.Drawing.15">
                  <p:embed/>
                </p:oleObj>
              </mc:Choice>
              <mc:Fallback>
                <p:oleObj name="Visio" r:id="rId6" imgW="2305130" imgH="95251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84465"/>
                        <a:ext cx="4280806" cy="17772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44656"/>
              </p:ext>
            </p:extLst>
          </p:nvPr>
        </p:nvGraphicFramePr>
        <p:xfrm>
          <a:off x="195942" y="4888570"/>
          <a:ext cx="8643257" cy="11216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9772">
                  <a:extLst>
                    <a:ext uri="{9D8B030D-6E8A-4147-A177-3AD203B41FA5}">
                      <a16:colId xmlns:a16="http://schemas.microsoft.com/office/drawing/2014/main" val="3902979235"/>
                    </a:ext>
                  </a:extLst>
                </a:gridCol>
                <a:gridCol w="1181933">
                  <a:extLst>
                    <a:ext uri="{9D8B030D-6E8A-4147-A177-3AD203B41FA5}">
                      <a16:colId xmlns:a16="http://schemas.microsoft.com/office/drawing/2014/main" val="3583897385"/>
                    </a:ext>
                  </a:extLst>
                </a:gridCol>
                <a:gridCol w="3193941">
                  <a:extLst>
                    <a:ext uri="{9D8B030D-6E8A-4147-A177-3AD203B41FA5}">
                      <a16:colId xmlns:a16="http://schemas.microsoft.com/office/drawing/2014/main" val="854197981"/>
                    </a:ext>
                  </a:extLst>
                </a:gridCol>
                <a:gridCol w="1197611">
                  <a:extLst>
                    <a:ext uri="{9D8B030D-6E8A-4147-A177-3AD203B41FA5}">
                      <a16:colId xmlns:a16="http://schemas.microsoft.com/office/drawing/2014/main" val="2793681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Parameter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Parameter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965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Ambient temperature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40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PCB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3.39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C/W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650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Junction temperature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140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TIM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0.13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C/W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053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Power 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7 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Junction-to-case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0.5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C/W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5874759"/>
                  </a:ext>
                </a:extLst>
              </a:tr>
            </a:tbl>
          </a:graphicData>
        </a:graphic>
      </p:graphicFrame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Analysis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Resim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" y="1728193"/>
            <a:ext cx="6554017" cy="319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6467406" y="2132104"/>
            <a:ext cx="95155" cy="8450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46940" y="2174357"/>
            <a:ext cx="32459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69404" y="1937721"/>
            <a:ext cx="1316473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200" b="1" dirty="0" smtClean="0">
                <a:solidFill>
                  <a:srgbClr val="7030A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Operating </a:t>
            </a:r>
            <a:r>
              <a:rPr lang="tr-TR" sz="1200" b="1" dirty="0" err="1" smtClean="0">
                <a:solidFill>
                  <a:srgbClr val="7030A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point</a:t>
            </a:r>
            <a:endParaRPr lang="tr-TR" sz="1200" b="1" dirty="0">
              <a:solidFill>
                <a:srgbClr val="7030A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132" y="5312967"/>
            <a:ext cx="6659406" cy="1190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Analytical calculation of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convection coefficient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(natural &amp; forced)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 =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 W/m-K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natural convection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 =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18.4 W/m-K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forced convection (1 m/s air flow)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6379" y="1358874"/>
            <a:ext cx="872762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Lumped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network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simulation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37020" y="2899814"/>
            <a:ext cx="2506980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Required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="1" baseline="-25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th_hs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1 </a:t>
            </a:r>
            <a:r>
              <a:rPr lang="tr-TR" sz="1600" b="1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C/W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Heat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C:\Users\mesutto\AppData\Local\Microsoft\Windows\INetCache\Content.Word\WhatsApp Image 2018-10-05 at 19.04.33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7738" r="12650" b="28299"/>
          <a:stretch>
            <a:fillRect/>
          </a:stretch>
        </p:blipFill>
        <p:spPr bwMode="auto">
          <a:xfrm>
            <a:off x="3349216" y="1275574"/>
            <a:ext cx="2350544" cy="199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Resim 4"/>
          <p:cNvPicPr/>
          <p:nvPr/>
        </p:nvPicPr>
        <p:blipFill rotWithShape="1">
          <a:blip r:embed="rId4"/>
          <a:srcRect l="8198" t="7346" r="9722" b="9996"/>
          <a:stretch/>
        </p:blipFill>
        <p:spPr bwMode="auto">
          <a:xfrm>
            <a:off x="507819" y="3407267"/>
            <a:ext cx="3424101" cy="2933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Resim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89" y="3555270"/>
            <a:ext cx="3526473" cy="271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WhatsApp Image 2018-10-05 at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26930" b="23587"/>
          <a:stretch>
            <a:fillRect/>
          </a:stretch>
        </p:blipFill>
        <p:spPr bwMode="auto">
          <a:xfrm>
            <a:off x="584019" y="1275574"/>
            <a:ext cx="2034223" cy="197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WhatsApp Image 2018-10-05 at 1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11295" b="30278"/>
          <a:stretch>
            <a:fillRect/>
          </a:stretch>
        </p:blipFill>
        <p:spPr bwMode="auto">
          <a:xfrm>
            <a:off x="6319770" y="1275573"/>
            <a:ext cx="1805940" cy="19769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Finite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element Analysis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Resim 3">
            <a:extLst>
              <a:ext uri="{FF2B5EF4-FFF2-40B4-BE49-F238E27FC236}">
                <a16:creationId xmlns:a16="http://schemas.microsoft.com/office/drawing/2014/main" id="{C0586600-1A3D-45E0-93EE-42724EFE2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7" t="3292" r="10872" b="15290"/>
          <a:stretch/>
        </p:blipFill>
        <p:spPr>
          <a:xfrm>
            <a:off x="208190" y="2640725"/>
            <a:ext cx="6354538" cy="421727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8190" y="1275163"/>
            <a:ext cx="5357038" cy="113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10W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GaN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Ambient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40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coefficienct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 𝑊/(</a:t>
            </a:r>
            <a:r>
              <a:rPr lang="tr-TR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𝑚−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𝐾)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71289" y="3623348"/>
            <a:ext cx="2220309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Junction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109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Finite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element Analysis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8190" y="1275163"/>
            <a:ext cx="5357038" cy="113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10W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GaN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Ambient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40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coefficienct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5 𝑊/(</a:t>
            </a:r>
            <a:r>
              <a:rPr lang="tr-TR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𝑚−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𝐾)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İçerik Yer Tutucusu 3">
            <a:extLst>
              <a:ext uri="{FF2B5EF4-FFF2-40B4-BE49-F238E27FC236}">
                <a16:creationId xmlns:a16="http://schemas.microsoft.com/office/drawing/2014/main" id="{B58F5CF1-A611-455A-94EE-C6E1A4F27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23" t="11537" r="9339" b="6605"/>
          <a:stretch/>
        </p:blipFill>
        <p:spPr>
          <a:xfrm>
            <a:off x="113597" y="2711668"/>
            <a:ext cx="6553510" cy="39765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71289" y="3623348"/>
            <a:ext cx="222030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Junction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151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0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Mechanical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Overall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51526"/>
              </p:ext>
            </p:extLst>
          </p:nvPr>
        </p:nvGraphicFramePr>
        <p:xfrm>
          <a:off x="416379" y="1242603"/>
          <a:ext cx="8470443" cy="5396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" name="Visio" r:id="rId4" imgW="5152934" imgH="3286223" progId="Visio.Drawing.15">
                  <p:embed/>
                </p:oleObj>
              </mc:Choice>
              <mc:Fallback>
                <p:oleObj name="Visio" r:id="rId4" imgW="5152934" imgH="328622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379" y="1242603"/>
                        <a:ext cx="8470443" cy="5396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9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379" y="696802"/>
            <a:ext cx="8131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</a:t>
            </a:r>
            <a:endParaRPr lang="en-US" sz="24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0" y="1290721"/>
            <a:ext cx="2702378" cy="2154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2656" y="1184534"/>
            <a:ext cx="52013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motor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Both </a:t>
            </a: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motor and the drive are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8775" y="1512783"/>
            <a:ext cx="38524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8775" y="2755125"/>
            <a:ext cx="32463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455" y="5962203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44421" y="3577511"/>
            <a:ext cx="41508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Applications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Mission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safety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critical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applicaitions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Size,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volume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constraints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421" y="4494639"/>
            <a:ext cx="379823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247576" y="3796556"/>
            <a:ext cx="4300429" cy="208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7455" y="6401696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2014 IEEE Energy Conversion Congress and Exposition (ECCE)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4" grpId="0"/>
      <p:bldP spid="15" grpId="0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Mechanical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67" y="4046128"/>
            <a:ext cx="2443868" cy="247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45" y="4050357"/>
            <a:ext cx="2495527" cy="247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972" y="1217309"/>
            <a:ext cx="2437063" cy="237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6250"/>
            <a:ext cx="2881993" cy="237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07" y="1382899"/>
            <a:ext cx="3294313" cy="204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6" y="4050357"/>
            <a:ext cx="2860497" cy="24737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Experimental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setup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3554" name="Picture 2" descr="setu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3" r="9661" b="8989"/>
          <a:stretch/>
        </p:blipFill>
        <p:spPr bwMode="auto">
          <a:xfrm>
            <a:off x="1288602" y="2096925"/>
            <a:ext cx="6648183" cy="427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650418" y="1919628"/>
            <a:ext cx="962276" cy="133612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27732" y="1408011"/>
            <a:ext cx="1236436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Rectifier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DC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9" name="Straight Arrow Connector 18"/>
          <p:cNvCxnSpPr>
            <a:endCxn id="23554" idx="1"/>
          </p:cNvCxnSpPr>
          <p:nvPr/>
        </p:nvCxnSpPr>
        <p:spPr>
          <a:xfrm flipH="1" flipV="1">
            <a:off x="1288602" y="4235714"/>
            <a:ext cx="726941" cy="72582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694" y="3849190"/>
            <a:ext cx="1325880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Resistive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inductive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288602" y="4345408"/>
            <a:ext cx="889588" cy="101454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38575" y="4852682"/>
            <a:ext cx="297179" cy="38317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740454" y="5241302"/>
            <a:ext cx="132588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DSP board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275635" y="4731932"/>
            <a:ext cx="160019" cy="425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13635" y="5157482"/>
            <a:ext cx="132588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1600" b="1" dirty="0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sz="1600" b="1" i="1" dirty="0">
              <a:solidFill>
                <a:srgbClr val="FF0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3573" y="2872279"/>
            <a:ext cx="112737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Probes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1104809" y="3196129"/>
            <a:ext cx="2456325" cy="8662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6" idx="2"/>
          </p:cNvCxnSpPr>
          <p:nvPr/>
        </p:nvCxnSpPr>
        <p:spPr>
          <a:xfrm flipH="1" flipV="1">
            <a:off x="787262" y="3228082"/>
            <a:ext cx="1486092" cy="12668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999725" y="1300356"/>
            <a:ext cx="146025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&amp; AC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wattmeters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532120" y="1965257"/>
            <a:ext cx="871274" cy="146301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860602" y="1959813"/>
            <a:ext cx="723078" cy="201660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72824" y="1339709"/>
            <a:ext cx="154553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500 MHz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oscilloscope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1679432" y="1958981"/>
            <a:ext cx="1329357" cy="12809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162800" y="3428267"/>
            <a:ext cx="899160" cy="8622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754917" y="3128216"/>
            <a:ext cx="1460255" cy="600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supply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9" grpId="0"/>
      <p:bldP spid="31" grpId="0"/>
      <p:bldP spid="36" grpId="0"/>
      <p:bldP spid="42" grpId="0"/>
      <p:bldP spid="49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 plan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979" y="1438275"/>
            <a:ext cx="8727620" cy="4473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PCB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functional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B05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0: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(DPT) @ 100V, 10A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1: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</a:t>
            </a:r>
            <a:r>
              <a:rPr lang="tr-TR" sz="20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40 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60 W    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3: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10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3.5: </a:t>
            </a:r>
            <a:r>
              <a:rPr lang="tr-TR" sz="2000" dirty="0" err="1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(DPT)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applied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phase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@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270V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20A</a:t>
            </a:r>
            <a:endParaRPr lang="tr-TR" sz="20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4: 410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10 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5: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fsw = 10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6: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Vdc = 270 V,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 kHz </a:t>
            </a:r>
            <a:endParaRPr lang="tr-TR" sz="2000" b="1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1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Osiloskop2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7" y="1140050"/>
            <a:ext cx="3393622" cy="25474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3955597" y="1315874"/>
            <a:ext cx="5114924" cy="1377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Square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wave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3-phase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sinusoidal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PWM 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Configurable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magnitude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frequency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dead-band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Osiloskop2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7" y="4095840"/>
            <a:ext cx="3308161" cy="276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Osiloskop2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36" y="4090306"/>
            <a:ext cx="3273880" cy="268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7478485" y="4857648"/>
            <a:ext cx="159203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Gate-source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waveforms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55597" y="4216577"/>
            <a:ext cx="334735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Turn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-on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781" y="4226164"/>
            <a:ext cx="334735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Turn-off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Double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pulse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test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Kapı Sürücü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5553"/>
            <a:ext cx="8064062" cy="17755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208190" y="4533045"/>
            <a:ext cx="8727620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DPT,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 FET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zener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diode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destroyed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tr-TR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 descr="Osiloskop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771" y="1253443"/>
            <a:ext cx="3576856" cy="268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43362" y="2671269"/>
            <a:ext cx="3560265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298728"/>
              </p:ext>
            </p:extLst>
          </p:nvPr>
        </p:nvGraphicFramePr>
        <p:xfrm>
          <a:off x="108858" y="1253443"/>
          <a:ext cx="3768572" cy="2757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Visio" r:id="rId6" imgW="2162266" imgH="1581319" progId="Visio.Drawing.15">
                  <p:embed/>
                </p:oleObj>
              </mc:Choice>
              <mc:Fallback>
                <p:oleObj name="Visio" r:id="rId6" imgW="2162266" imgH="158131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58" y="1253443"/>
                        <a:ext cx="3768572" cy="27574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Test-3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1745" name="Picture 1" descr="Osiloskop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9" y="1447864"/>
            <a:ext cx="3599828" cy="271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 descr="Osiloskop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9" y="4150554"/>
            <a:ext cx="3599828" cy="269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 descr="Osiloskop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98" y="2313535"/>
            <a:ext cx="4389064" cy="327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20979" y="1106072"/>
            <a:ext cx="3599828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Line-to-line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endParaRPr lang="tr-TR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60952" y="5578558"/>
            <a:ext cx="3599828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currents</a:t>
            </a:r>
            <a:endParaRPr lang="tr-TR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3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Test-3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978" y="1242603"/>
            <a:ext cx="888002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(100V) test,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experimental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setup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grounding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61" y="1607613"/>
            <a:ext cx="6253609" cy="50499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Test-4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978" y="1163530"/>
            <a:ext cx="8880021" cy="1728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(270V) test,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four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GaNs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 225V: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clearance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Clearance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performed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560V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between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nodes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PCB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passed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breakdown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overshoot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investigation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applied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DPT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300V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overshoot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problem.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t="3990" r="6926"/>
          <a:stretch/>
        </p:blipFill>
        <p:spPr bwMode="auto">
          <a:xfrm>
            <a:off x="93186" y="3168869"/>
            <a:ext cx="4422227" cy="354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4378" r="6656"/>
          <a:stretch/>
        </p:blipFill>
        <p:spPr bwMode="auto">
          <a:xfrm>
            <a:off x="4666594" y="3168869"/>
            <a:ext cx="4325006" cy="35450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DPT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applied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24" t="4981" r="7773"/>
          <a:stretch/>
        </p:blipFill>
        <p:spPr>
          <a:xfrm>
            <a:off x="15847" y="1441443"/>
            <a:ext cx="4459013" cy="2504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426" t="4027" r="7480"/>
          <a:stretch/>
        </p:blipFill>
        <p:spPr>
          <a:xfrm>
            <a:off x="21547" y="4343400"/>
            <a:ext cx="4453313" cy="2514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5720" t="4027" r="7381"/>
          <a:stretch/>
        </p:blipFill>
        <p:spPr>
          <a:xfrm>
            <a:off x="4532586" y="1441443"/>
            <a:ext cx="4459013" cy="25234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426" t="4981" r="7480"/>
          <a:stretch/>
        </p:blipFill>
        <p:spPr>
          <a:xfrm>
            <a:off x="4546551" y="4404732"/>
            <a:ext cx="4431081" cy="24771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663" y="4037516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-B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105265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-A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12919" y="1104893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-C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27789" y="4037516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All-phases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0" t="36052" r="30971" b="31774"/>
          <a:stretch/>
        </p:blipFill>
        <p:spPr>
          <a:xfrm>
            <a:off x="7685690" y="1498285"/>
            <a:ext cx="1221827" cy="11124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0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DPT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applied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8" t="13056" b="23195"/>
          <a:stretch/>
        </p:blipFill>
        <p:spPr>
          <a:xfrm>
            <a:off x="4772024" y="1623335"/>
            <a:ext cx="3629025" cy="37686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21161"/>
          <a:stretch/>
        </p:blipFill>
        <p:spPr>
          <a:xfrm>
            <a:off x="511179" y="1623335"/>
            <a:ext cx="3451108" cy="37759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050639"/>
            <a:ext cx="8727620" cy="490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Wide 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Gap Power Semiconductor Devices: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passive component 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operation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detection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re-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action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</a:t>
            </a:r>
            <a:r>
              <a:rPr lang="tr-TR" sz="2000" b="1" dirty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management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heat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sources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in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close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proximity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planar </a:t>
            </a:r>
            <a:r>
              <a:rPr lang="en-US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magneti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cs</a:t>
            </a:r>
            <a:endParaRPr lang="en-US" sz="20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What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is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ahead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hort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term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3978" y="1163530"/>
            <a:ext cx="8880021" cy="5220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Continue with inverter tests, figure out and solve the problem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3 more motor drive module PCBs and test them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control board and test it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the motor drive module on a motor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the control PCB and motor drive modules altogether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Manufacture the remaining motor and mechanical parts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the motor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the motor parameters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 the motor with a commercial drive to see its performance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the IMMD altogether (drive + motor)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the IMMD system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Fault tolerance tests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What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is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ahead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Long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term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" y="1456647"/>
            <a:ext cx="9161804" cy="48531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9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Publications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45687"/>
            <a:ext cx="8727621" cy="584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Integrated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Modular Motor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endParaRPr lang="tr-TR" sz="16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 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26th International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Symposium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Industrial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Electronics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(ISIE 2017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Tümleşik 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Modüler Motor Sürücü Sistemi Tasarımı</a:t>
            </a: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1. Ulusal 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Enerji Dönüşümü Kongresi (EL-EN 2017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)-Fırat Üniversitesi Mühendislik Bilimleri Dergisi </a:t>
            </a:r>
            <a:endParaRPr lang="tr-TR" sz="1400" i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+mj-lt"/>
              <a:buAutoNum type="arabicPeriod" startAt="3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Multi-physics </a:t>
            </a:r>
            <a:r>
              <a:rPr lang="en-US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optimization of a GaN based integrated modular motor drive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9th International Conference on Power Electronics, Machines and </a:t>
            </a: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(PEMD 2018)</a:t>
            </a:r>
            <a:endParaRPr lang="tr-TR" sz="14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Investigation of Turn-on and Turn-off Characteristics of Enhancement-Mode GaN Power Transistors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20th European Conference on Power Electronics and Applications (Energy Conversion Conference and Exhibition)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(EPE 2018)</a:t>
            </a:r>
            <a:endParaRPr lang="tr-TR" sz="14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5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Comparison of Inverter Topologies Suited for Integrated Modular Motor Drive Applications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18th International Conference on Power Electronics and Motion Control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(PEMC 2018)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6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GaN Based Integrated Modular Motor Drive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International Conference on Electrical </a:t>
            </a: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(ICEM 2018)</a:t>
            </a:r>
            <a:endParaRPr lang="tr-TR" sz="14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77218"/>
            <a:ext cx="8727620" cy="5609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Brown, N. R.,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Shea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 (2014). Hardware integration for an integrated modular motor drive including distributed control. In 2014 IEEE Energy Conversion Congress and Exposition (ECCE) (pp. 4881–4887). IEEE. 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Marz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Schletz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Eckardt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Egelkraut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S.,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Rauh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H. (2010). Power electronics system integration for electric and hybrid vehicles. Integrated Power Electronics Systems (CIPS), 2010 6th International Conference On, 16–18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Wheeler, P. W., Clare, J. C.,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Apap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Empringham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L., Bradley, K. J., Pickering, S., &amp; Lampard, D. (2005). A fully integrated 30 kW motor drive using matrix converter technology. Proc. EPE ’05, 9, 9–16.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(2013). Evaluation and design for an integrated modular motor drive (IMMD) with GaN devices. 2013 IEEE Energy Conversion Congress and Exposition, ECCE 2013, (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), 4318–4325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(2015). Integrated Modular Motor Drive Design With GaN Power FETs. IEEE Transactions on Industry Applications, 51(4), 3198–3207.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Lee, W., Li, S., Han, D.,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Sarlioglu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Minav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Pietola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 (2017). Achieving high-performance electrified actuation system with integrated motor drive and wide bandgap power electronics. In 2017 19th European Conference on Power Electronics and Applications (EPE’17 ECCE Europe) (p. P.1-P.10). 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</a:t>
            </a:r>
            <a:endParaRPr lang="en-US" sz="14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Master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814156"/>
            <a:ext cx="8727620" cy="583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2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 IMMD prototypes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US" sz="20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AutoNum type="arabicPeriod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 proof of concept prototype with: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Utilization of GaN FETs at 8 kW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design with 2-series and 2-parallel connected inverters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 magnet synchronous machine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Different windings configurations (fractional slot concentrated winding)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detection, analysis and operation under fault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Going through all the design, manufacturing, assembling and testing procedures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 IMMD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prototype for an aerospace or traction application</a:t>
            </a: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Aircraft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fuel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pump</a:t>
            </a:r>
            <a:endParaRPr lang="tr-TR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In-wheel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</a:t>
            </a: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etc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US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160724"/>
              </p:ext>
            </p:extLst>
          </p:nvPr>
        </p:nvGraphicFramePr>
        <p:xfrm>
          <a:off x="416379" y="1537628"/>
          <a:ext cx="3473904" cy="16824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47232">
                  <a:extLst>
                    <a:ext uri="{9D8B030D-6E8A-4147-A177-3AD203B41FA5}">
                      <a16:colId xmlns:a16="http://schemas.microsoft.com/office/drawing/2014/main" val="219333424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775361860"/>
                    </a:ext>
                  </a:extLst>
                </a:gridCol>
              </a:tblGrid>
              <a:tr h="2239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Parameter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1297106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Motor output power, P</a:t>
                      </a:r>
                      <a:r>
                        <a:rPr lang="en-US" sz="1600" baseline="-25000" dirty="0">
                          <a:effectLst/>
                        </a:rPr>
                        <a:t>out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8 kW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914742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DC link voltage, V</a:t>
                      </a:r>
                      <a:r>
                        <a:rPr lang="en-US" sz="1600" baseline="-25000" dirty="0">
                          <a:effectLst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540 V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0387737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Number of </a:t>
                      </a:r>
                      <a:r>
                        <a:rPr lang="en-US" sz="1600" dirty="0" smtClean="0">
                          <a:effectLst/>
                        </a:rPr>
                        <a:t>phases, </a:t>
                      </a:r>
                      <a:r>
                        <a:rPr lang="en-US" sz="1600" dirty="0">
                          <a:effectLst/>
                        </a:rPr>
                        <a:t>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0214244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Power factor, pf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0.9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5628053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Motor speed, N</a:t>
                      </a:r>
                      <a:r>
                        <a:rPr lang="en-US" sz="1600" baseline="-25000" dirty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600 rpm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3816977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409429"/>
              </p:ext>
            </p:extLst>
          </p:nvPr>
        </p:nvGraphicFramePr>
        <p:xfrm>
          <a:off x="4620985" y="1198507"/>
          <a:ext cx="3967843" cy="3910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Visio" r:id="rId4" imgW="2790938" imgH="2762393" progId="Visio.Drawing.15">
                  <p:embed/>
                </p:oleObj>
              </mc:Choice>
              <mc:Fallback>
                <p:oleObj name="Visio" r:id="rId4" imgW="2790938" imgH="2762393" progId="Visio.Drawing.15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985" y="1198507"/>
                        <a:ext cx="3967843" cy="39101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https://gansystems.com/wp-content/uploads/2018/01/GS66508B-gan-transistor-1030x579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20717" r="19606" b="20286"/>
          <a:stretch/>
        </p:blipFill>
        <p:spPr bwMode="auto">
          <a:xfrm>
            <a:off x="2610623" y="3747409"/>
            <a:ext cx="1816554" cy="10241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23072"/>
              </p:ext>
            </p:extLst>
          </p:nvPr>
        </p:nvGraphicFramePr>
        <p:xfrm>
          <a:off x="263979" y="5093867"/>
          <a:ext cx="8560254" cy="16741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8983">
                  <a:extLst>
                    <a:ext uri="{9D8B030D-6E8A-4147-A177-3AD203B41FA5}">
                      <a16:colId xmlns:a16="http://schemas.microsoft.com/office/drawing/2014/main" val="912526024"/>
                    </a:ext>
                  </a:extLst>
                </a:gridCol>
                <a:gridCol w="1744501">
                  <a:extLst>
                    <a:ext uri="{9D8B030D-6E8A-4147-A177-3AD203B41FA5}">
                      <a16:colId xmlns:a16="http://schemas.microsoft.com/office/drawing/2014/main" val="1681271768"/>
                    </a:ext>
                  </a:extLst>
                </a:gridCol>
                <a:gridCol w="2532269">
                  <a:extLst>
                    <a:ext uri="{9D8B030D-6E8A-4147-A177-3AD203B41FA5}">
                      <a16:colId xmlns:a16="http://schemas.microsoft.com/office/drawing/2014/main" val="1019233635"/>
                    </a:ext>
                  </a:extLst>
                </a:gridCol>
                <a:gridCol w="1744501">
                  <a:extLst>
                    <a:ext uri="{9D8B030D-6E8A-4147-A177-3AD203B41FA5}">
                      <a16:colId xmlns:a16="http://schemas.microsoft.com/office/drawing/2014/main" val="26144079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Value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Parameter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971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Type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E-mode GaN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Manufacturer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GaN Systems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7025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Voltage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650 V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Current (25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30 A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283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 err="1">
                          <a:effectLst/>
                        </a:rPr>
                        <a:t>R</a:t>
                      </a:r>
                      <a:r>
                        <a:rPr lang="en-US" sz="1800" baseline="-25000" dirty="0" err="1">
                          <a:effectLst/>
                        </a:rPr>
                        <a:t>ds,on</a:t>
                      </a:r>
                      <a:r>
                        <a:rPr lang="en-US" sz="1800" baseline="-2500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(25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50 mΩ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 err="1">
                          <a:effectLst/>
                        </a:rPr>
                        <a:t>R</a:t>
                      </a:r>
                      <a:r>
                        <a:rPr lang="en-US" sz="1800" baseline="-25000" dirty="0" err="1">
                          <a:effectLst/>
                        </a:rPr>
                        <a:t>ds,on</a:t>
                      </a:r>
                      <a:r>
                        <a:rPr lang="en-US" sz="1800" baseline="-2500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(150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129 mΩ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623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Rise </a:t>
                      </a:r>
                      <a:r>
                        <a:rPr lang="en-US" sz="1800" dirty="0" smtClean="0">
                          <a:effectLst/>
                        </a:rPr>
                        <a:t>time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4.9 ns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Fall </a:t>
                      </a:r>
                      <a:r>
                        <a:rPr lang="en-US" sz="1800" dirty="0" err="1" smtClean="0">
                          <a:effectLst/>
                        </a:rPr>
                        <a:t>tim</a:t>
                      </a:r>
                      <a:r>
                        <a:rPr lang="tr-TR" sz="1800" dirty="0" smtClean="0">
                          <a:effectLst/>
                        </a:rPr>
                        <a:t>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3.4 ns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8133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Turn-on </a:t>
                      </a:r>
                      <a:r>
                        <a:rPr lang="en-US" sz="1800" dirty="0" smtClean="0">
                          <a:effectLst/>
                        </a:rPr>
                        <a:t>energy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47.5 µJ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Turn-off </a:t>
                      </a:r>
                      <a:r>
                        <a:rPr lang="en-US" sz="1800" dirty="0" err="1" smtClean="0">
                          <a:effectLst/>
                        </a:rPr>
                        <a:t>energ</a:t>
                      </a:r>
                      <a:r>
                        <a:rPr lang="tr-TR" sz="1800" dirty="0" smtClean="0">
                          <a:effectLst/>
                        </a:rPr>
                        <a:t>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7.5 µJ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571005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3739175"/>
            <a:ext cx="2250129" cy="103241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7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610464"/>
              </p:ext>
            </p:extLst>
          </p:nvPr>
        </p:nvGraphicFramePr>
        <p:xfrm>
          <a:off x="510972" y="4268795"/>
          <a:ext cx="4435026" cy="1714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Visio" r:id="rId4" imgW="3629168" imgH="1419114" progId="Visio.Drawing.15">
                  <p:embed/>
                </p:oleObj>
              </mc:Choice>
              <mc:Fallback>
                <p:oleObj name="Visio" r:id="rId4" imgW="3629168" imgH="141911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972" y="4268795"/>
                        <a:ext cx="4435026" cy="17144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75136"/>
              </p:ext>
            </p:extLst>
          </p:nvPr>
        </p:nvGraphicFramePr>
        <p:xfrm>
          <a:off x="416379" y="1391367"/>
          <a:ext cx="8360228" cy="17815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58319">
                  <a:extLst>
                    <a:ext uri="{9D8B030D-6E8A-4147-A177-3AD203B41FA5}">
                      <a16:colId xmlns:a16="http://schemas.microsoft.com/office/drawing/2014/main" val="2269359038"/>
                    </a:ext>
                  </a:extLst>
                </a:gridCol>
                <a:gridCol w="1196660">
                  <a:extLst>
                    <a:ext uri="{9D8B030D-6E8A-4147-A177-3AD203B41FA5}">
                      <a16:colId xmlns:a16="http://schemas.microsoft.com/office/drawing/2014/main" val="319094224"/>
                    </a:ext>
                  </a:extLst>
                </a:gridCol>
                <a:gridCol w="2932090">
                  <a:extLst>
                    <a:ext uri="{9D8B030D-6E8A-4147-A177-3AD203B41FA5}">
                      <a16:colId xmlns:a16="http://schemas.microsoft.com/office/drawing/2014/main" val="367133172"/>
                    </a:ext>
                  </a:extLst>
                </a:gridCol>
                <a:gridCol w="1273159">
                  <a:extLst>
                    <a:ext uri="{9D8B030D-6E8A-4147-A177-3AD203B41FA5}">
                      <a16:colId xmlns:a16="http://schemas.microsoft.com/office/drawing/2014/main" val="1916356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Parameter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555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slot number, Q</a:t>
                      </a:r>
                      <a:r>
                        <a:rPr lang="en-US" sz="1800" baseline="-25000" dirty="0">
                          <a:effectLst/>
                        </a:rPr>
                        <a:t>s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24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Air gap length, l</a:t>
                      </a:r>
                      <a:r>
                        <a:rPr lang="en-US" sz="1800" baseline="-25000">
                          <a:effectLst/>
                        </a:rPr>
                        <a:t>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1.5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529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Rotor pole number, 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20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Magnet height, l</a:t>
                      </a:r>
                      <a:r>
                        <a:rPr lang="en-US" sz="1800" baseline="-25000" dirty="0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4.5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3931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axial length, L</a:t>
                      </a:r>
                      <a:r>
                        <a:rPr lang="en-US" sz="1800" baseline="-25000" dirty="0">
                          <a:effectLst/>
                        </a:rPr>
                        <a:t>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135 mm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Number of turns per coil, </a:t>
                      </a:r>
                      <a:r>
                        <a:rPr lang="en-US" sz="1800" dirty="0" err="1">
                          <a:effectLst/>
                        </a:rPr>
                        <a:t>z</a:t>
                      </a:r>
                      <a:r>
                        <a:rPr lang="en-US" sz="1800" baseline="-25000" dirty="0" err="1">
                          <a:effectLst/>
                        </a:rPr>
                        <a:t>Q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2795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outer diameter, D</a:t>
                      </a:r>
                      <a:r>
                        <a:rPr lang="en-US" sz="1800" baseline="-25000" dirty="0">
                          <a:effectLst/>
                        </a:rPr>
                        <a:t>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270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Slot fill factor, k</a:t>
                      </a:r>
                      <a:r>
                        <a:rPr lang="en-US" sz="1800" baseline="-25000" dirty="0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0.4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878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inner diameter, D</a:t>
                      </a:r>
                      <a:r>
                        <a:rPr lang="en-US" sz="1800" baseline="-25000" dirty="0">
                          <a:effectLst/>
                        </a:rPr>
                        <a:t>is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180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Stator winding factor, k</a:t>
                      </a:r>
                      <a:r>
                        <a:rPr lang="en-US" sz="1800" baseline="-25000">
                          <a:effectLst/>
                        </a:rPr>
                        <a:t>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0.933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3090914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866" y="3580293"/>
            <a:ext cx="3306817" cy="3277707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3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interleaving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4383" r="5531"/>
          <a:stretch/>
        </p:blipFill>
        <p:spPr bwMode="auto">
          <a:xfrm>
            <a:off x="5602513" y="1242467"/>
            <a:ext cx="3296559" cy="2069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t="4101" r="5193"/>
          <a:stretch/>
        </p:blipFill>
        <p:spPr bwMode="auto">
          <a:xfrm>
            <a:off x="5617481" y="3311657"/>
            <a:ext cx="3266622" cy="21195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911970"/>
              </p:ext>
            </p:extLst>
          </p:nvPr>
        </p:nvGraphicFramePr>
        <p:xfrm>
          <a:off x="4918841" y="5519055"/>
          <a:ext cx="3980231" cy="13046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23243">
                  <a:extLst>
                    <a:ext uri="{9D8B030D-6E8A-4147-A177-3AD203B41FA5}">
                      <a16:colId xmlns:a16="http://schemas.microsoft.com/office/drawing/2014/main" val="431774373"/>
                    </a:ext>
                  </a:extLst>
                </a:gridCol>
                <a:gridCol w="1156988">
                  <a:extLst>
                    <a:ext uri="{9D8B030D-6E8A-4147-A177-3AD203B41FA5}">
                      <a16:colId xmlns:a16="http://schemas.microsoft.com/office/drawing/2014/main" val="1316799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Parametre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58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Capacitor current (RMS), </a:t>
                      </a:r>
                      <a:r>
                        <a:rPr lang="en-US" sz="1600" dirty="0" err="1">
                          <a:effectLst/>
                        </a:rPr>
                        <a:t>I</a:t>
                      </a:r>
                      <a:r>
                        <a:rPr lang="en-US" sz="1600" baseline="-25000" dirty="0" err="1">
                          <a:effectLst/>
                        </a:rPr>
                        <a:t>c,rms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5.76 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1320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Capacitance, </a:t>
                      </a:r>
                      <a:r>
                        <a:rPr lang="en-US" sz="1600" dirty="0" err="1">
                          <a:effectLst/>
                        </a:rPr>
                        <a:t>C</a:t>
                      </a:r>
                      <a:r>
                        <a:rPr lang="en-US" sz="1600" baseline="-25000" dirty="0" err="1">
                          <a:effectLst/>
                        </a:rPr>
                        <a:t>dc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18 µF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289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Capacitor voltage, </a:t>
                      </a:r>
                      <a:r>
                        <a:rPr lang="en-US" sz="1600" dirty="0" err="1">
                          <a:effectLst/>
                        </a:rPr>
                        <a:t>V</a:t>
                      </a:r>
                      <a:r>
                        <a:rPr lang="en-US" sz="1600" baseline="-25000" dirty="0" err="1">
                          <a:effectLst/>
                        </a:rPr>
                        <a:t>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300 V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9762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Total number of capacitors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120135"/>
                  </a:ext>
                </a:extLst>
              </a:tr>
            </a:tbl>
          </a:graphicData>
        </a:graphic>
      </p:graphicFrame>
      <p:pic>
        <p:nvPicPr>
          <p:cNvPr id="18" name="Picture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8" y="3090041"/>
            <a:ext cx="4449911" cy="37679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261961"/>
              </p:ext>
            </p:extLst>
          </p:nvPr>
        </p:nvGraphicFramePr>
        <p:xfrm>
          <a:off x="165538" y="1349787"/>
          <a:ext cx="5147441" cy="182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Visio" r:id="rId7" imgW="3352917" imgH="1190553" progId="Visio.Drawing.15">
                  <p:embed/>
                </p:oleObj>
              </mc:Choice>
              <mc:Fallback>
                <p:oleObj name="Visio" r:id="rId7" imgW="3352917" imgH="119055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38" y="1349787"/>
                        <a:ext cx="5147441" cy="18273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74049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Topology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Evaluation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18" y="1526003"/>
            <a:ext cx="5875564" cy="207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30" y="3611318"/>
            <a:ext cx="4081794" cy="2686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22128"/>
            <a:ext cx="4158628" cy="2628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0630" y="6315552"/>
            <a:ext cx="3997778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Efficiency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vs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frequency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0" y="6297004"/>
            <a:ext cx="3997778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loss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components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10393" y="1223907"/>
            <a:ext cx="2253344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Conventional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3043" y="1223834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Parallel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00006" y="1232238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9597</TotalTime>
  <Words>2098</Words>
  <Application>Microsoft Office PowerPoint</Application>
  <PresentationFormat>On-screen Show (4:3)</PresentationFormat>
  <Paragraphs>462</Paragraphs>
  <Slides>44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Calibri Light</vt:lpstr>
      <vt:lpstr>Helvetica</vt:lpstr>
      <vt:lpstr>MS Mincho</vt:lpstr>
      <vt:lpstr>Times New Roman</vt:lpstr>
      <vt:lpstr>Wingdings</vt:lpstr>
      <vt:lpstr>Office Theme</vt:lpstr>
      <vt:lpstr>Microsoft Visio Çizimi</vt:lpstr>
      <vt:lpstr>Paintbrush Resmi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176</cp:revision>
  <dcterms:created xsi:type="dcterms:W3CDTF">2017-10-01T19:36:44Z</dcterms:created>
  <dcterms:modified xsi:type="dcterms:W3CDTF">2018-12-22T16:30:10Z</dcterms:modified>
</cp:coreProperties>
</file>